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5" r:id="rId5"/>
    <p:sldId id="266" r:id="rId6"/>
    <p:sldId id="267" r:id="rId7"/>
    <p:sldId id="268" r:id="rId8"/>
    <p:sldId id="269" r:id="rId9"/>
    <p:sldId id="271" r:id="rId10"/>
  </p:sldIdLst>
  <p:sldSz cx="18288000" cy="10287000"/>
  <p:notesSz cx="6858000" cy="9144000"/>
  <p:embeddedFontLst>
    <p:embeddedFont>
      <p:font typeface="ZEN角ゴシックNEW Medium Bold" panose="020B0604020202020204" charset="-128"/>
      <p:regular r:id="rId11"/>
    </p:embeddedFont>
    <p:embeddedFont>
      <p:font typeface="Agrandir Narrow" panose="020B0604020202020204" charset="0"/>
      <p:regular r:id="rId12"/>
    </p:embeddedFont>
    <p:embeddedFont>
      <p:font typeface="Agrandir Narrow Bold" panose="020B0604020202020204" charset="0"/>
      <p:regular r:id="rId13"/>
    </p:embeddedFont>
    <p:embeddedFont>
      <p:font typeface="Calibri" panose="020F0502020204030204" pitchFamily="34" charset="0"/>
      <p:regular r:id="rId14"/>
      <p:bold r:id="rId15"/>
      <p:italic r:id="rId16"/>
      <p:boldItalic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96" d="100"/>
          <a:sy n="96" d="100"/>
        </p:scale>
        <p:origin x="144" y="19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9.svg"/><Relationship Id="rId3" Type="http://schemas.openxmlformats.org/officeDocument/2006/relationships/image" Target="../media/image13.svg"/><Relationship Id="rId7" Type="http://schemas.openxmlformats.org/officeDocument/2006/relationships/image" Target="../media/image17.svg"/><Relationship Id="rId12"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s/_rels/slide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23.sv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s>
</file>

<file path=ppt/slides/_rels/slide4.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svg"/><Relationship Id="rId3" Type="http://schemas.openxmlformats.org/officeDocument/2006/relationships/image" Target="../media/image34.svg"/><Relationship Id="rId7" Type="http://schemas.openxmlformats.org/officeDocument/2006/relationships/image" Target="../media/image36.svg"/><Relationship Id="rId12" Type="http://schemas.openxmlformats.org/officeDocument/2006/relationships/image" Target="../media/image41.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40.svg"/><Relationship Id="rId5" Type="http://schemas.openxmlformats.org/officeDocument/2006/relationships/image" Target="../media/image3.svg"/><Relationship Id="rId10" Type="http://schemas.openxmlformats.org/officeDocument/2006/relationships/image" Target="../media/image39.png"/><Relationship Id="rId4" Type="http://schemas.openxmlformats.org/officeDocument/2006/relationships/image" Target="../media/image2.png"/><Relationship Id="rId9" Type="http://schemas.openxmlformats.org/officeDocument/2006/relationships/image" Target="../media/image38.sv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9.svg"/><Relationship Id="rId3" Type="http://schemas.openxmlformats.org/officeDocument/2006/relationships/image" Target="../media/image13.svg"/><Relationship Id="rId7" Type="http://schemas.openxmlformats.org/officeDocument/2006/relationships/image" Target="../media/image17.svg"/><Relationship Id="rId12"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44.svg"/><Relationship Id="rId5" Type="http://schemas.openxmlformats.org/officeDocument/2006/relationships/image" Target="../media/image15.svg"/><Relationship Id="rId10" Type="http://schemas.openxmlformats.org/officeDocument/2006/relationships/image" Target="../media/image43.png"/><Relationship Id="rId4" Type="http://schemas.openxmlformats.org/officeDocument/2006/relationships/image" Target="../media/image14.png"/><Relationship Id="rId9" Type="http://schemas.openxmlformats.org/officeDocument/2006/relationships/image" Target="../media/image19.svg"/></Relationships>
</file>

<file path=ppt/slides/_rels/slide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3.svg"/><Relationship Id="rId7" Type="http://schemas.openxmlformats.org/officeDocument/2006/relationships/image" Target="../media/image17.svg"/><Relationship Id="rId12" Type="http://schemas.openxmlformats.org/officeDocument/2006/relationships/image" Target="../media/image49.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48.svg"/><Relationship Id="rId5" Type="http://schemas.openxmlformats.org/officeDocument/2006/relationships/image" Target="../media/image15.svg"/><Relationship Id="rId10" Type="http://schemas.openxmlformats.org/officeDocument/2006/relationships/image" Target="../media/image47.png"/><Relationship Id="rId4" Type="http://schemas.openxmlformats.org/officeDocument/2006/relationships/image" Target="../media/image14.png"/><Relationship Id="rId9" Type="http://schemas.openxmlformats.org/officeDocument/2006/relationships/image" Target="../media/image46.svg"/></Relationships>
</file>

<file path=ppt/slides/_rels/slide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3.svg"/><Relationship Id="rId7" Type="http://schemas.openxmlformats.org/officeDocument/2006/relationships/image" Target="../media/image17.svg"/><Relationship Id="rId12" Type="http://schemas.openxmlformats.org/officeDocument/2006/relationships/image" Target="../media/image50.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48.svg"/><Relationship Id="rId5" Type="http://schemas.openxmlformats.org/officeDocument/2006/relationships/image" Target="../media/image15.svg"/><Relationship Id="rId10" Type="http://schemas.openxmlformats.org/officeDocument/2006/relationships/image" Target="../media/image47.png"/><Relationship Id="rId4" Type="http://schemas.openxmlformats.org/officeDocument/2006/relationships/image" Target="../media/image14.png"/><Relationship Id="rId9" Type="http://schemas.openxmlformats.org/officeDocument/2006/relationships/image" Target="../media/image46.svg"/></Relationships>
</file>

<file path=ppt/slides/_rels/slide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3.svg"/><Relationship Id="rId7" Type="http://schemas.openxmlformats.org/officeDocument/2006/relationships/image" Target="../media/image17.svg"/><Relationship Id="rId12" Type="http://schemas.openxmlformats.org/officeDocument/2006/relationships/image" Target="../media/image51.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48.svg"/><Relationship Id="rId5" Type="http://schemas.openxmlformats.org/officeDocument/2006/relationships/image" Target="../media/image15.svg"/><Relationship Id="rId10" Type="http://schemas.openxmlformats.org/officeDocument/2006/relationships/image" Target="../media/image47.png"/><Relationship Id="rId4" Type="http://schemas.openxmlformats.org/officeDocument/2006/relationships/image" Target="../media/image14.png"/><Relationship Id="rId9" Type="http://schemas.openxmlformats.org/officeDocument/2006/relationships/image" Target="../media/image46.svg"/></Relationships>
</file>

<file path=ppt/slides/_rels/slide9.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7.svg"/><Relationship Id="rId3" Type="http://schemas.openxmlformats.org/officeDocument/2006/relationships/image" Target="../media/image53.svg"/><Relationship Id="rId7" Type="http://schemas.openxmlformats.org/officeDocument/2006/relationships/image" Target="../media/image55.svg"/><Relationship Id="rId12" Type="http://schemas.openxmlformats.org/officeDocument/2006/relationships/image" Target="../media/image6.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4.png"/><Relationship Id="rId11" Type="http://schemas.openxmlformats.org/officeDocument/2006/relationships/image" Target="../media/image59.svg"/><Relationship Id="rId5" Type="http://schemas.openxmlformats.org/officeDocument/2006/relationships/image" Target="../media/image34.svg"/><Relationship Id="rId15" Type="http://schemas.openxmlformats.org/officeDocument/2006/relationships/image" Target="../media/image3.svg"/><Relationship Id="rId10" Type="http://schemas.openxmlformats.org/officeDocument/2006/relationships/image" Target="../media/image58.png"/><Relationship Id="rId4" Type="http://schemas.openxmlformats.org/officeDocument/2006/relationships/image" Target="../media/image12.png"/><Relationship Id="rId9" Type="http://schemas.openxmlformats.org/officeDocument/2006/relationships/image" Target="../media/image57.svg"/><Relationship Id="rId1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8011234" y="-461993"/>
            <a:ext cx="13817356" cy="13498089"/>
            <a:chOff x="-41910" y="-111760"/>
            <a:chExt cx="5331460" cy="5208270"/>
          </a:xfrm>
        </p:grpSpPr>
        <p:sp>
          <p:nvSpPr>
            <p:cNvPr id="3" name="Freeform 3"/>
            <p:cNvSpPr/>
            <p:nvPr/>
          </p:nvSpPr>
          <p:spPr>
            <a:xfrm>
              <a:off x="-41910" y="-111760"/>
              <a:ext cx="5331460" cy="5208270"/>
            </a:xfrm>
            <a:custGeom>
              <a:avLst/>
              <a:gdLst/>
              <a:ahLst/>
              <a:cxnLst/>
              <a:rect l="l" t="t" r="r" b="b"/>
              <a:pathLst>
                <a:path w="5331460" h="5208270">
                  <a:moveTo>
                    <a:pt x="5292090" y="2602230"/>
                  </a:moveTo>
                  <a:cubicBezTo>
                    <a:pt x="5227320" y="3086100"/>
                    <a:pt x="4768850" y="3023870"/>
                    <a:pt x="4579620" y="3380740"/>
                  </a:cubicBezTo>
                  <a:cubicBezTo>
                    <a:pt x="4500880" y="3530600"/>
                    <a:pt x="4569460" y="3718560"/>
                    <a:pt x="4517390" y="3876040"/>
                  </a:cubicBezTo>
                  <a:cubicBezTo>
                    <a:pt x="4436110" y="4118610"/>
                    <a:pt x="4210050" y="4274820"/>
                    <a:pt x="3977640" y="4361180"/>
                  </a:cubicBezTo>
                  <a:cubicBezTo>
                    <a:pt x="3592830" y="4503420"/>
                    <a:pt x="3197860" y="4471670"/>
                    <a:pt x="2796540" y="4499610"/>
                  </a:cubicBezTo>
                  <a:cubicBezTo>
                    <a:pt x="2541270" y="4517390"/>
                    <a:pt x="2532380" y="4668520"/>
                    <a:pt x="2442210" y="4862830"/>
                  </a:cubicBezTo>
                  <a:cubicBezTo>
                    <a:pt x="2341880" y="5076190"/>
                    <a:pt x="2103120" y="5208270"/>
                    <a:pt x="1868170" y="5207000"/>
                  </a:cubicBezTo>
                  <a:cubicBezTo>
                    <a:pt x="1631950" y="5205730"/>
                    <a:pt x="1405890" y="5082540"/>
                    <a:pt x="1253490" y="4902200"/>
                  </a:cubicBezTo>
                  <a:cubicBezTo>
                    <a:pt x="1075690" y="4693920"/>
                    <a:pt x="990600" y="4415790"/>
                    <a:pt x="796290" y="4222750"/>
                  </a:cubicBezTo>
                  <a:cubicBezTo>
                    <a:pt x="601980" y="4028440"/>
                    <a:pt x="314960" y="3935730"/>
                    <a:pt x="153670" y="3713480"/>
                  </a:cubicBezTo>
                  <a:cubicBezTo>
                    <a:pt x="0" y="3501390"/>
                    <a:pt x="11430" y="3216910"/>
                    <a:pt x="154940" y="3001010"/>
                  </a:cubicBezTo>
                  <a:cubicBezTo>
                    <a:pt x="293370" y="2795270"/>
                    <a:pt x="532130" y="2772410"/>
                    <a:pt x="717550" y="2625090"/>
                  </a:cubicBezTo>
                  <a:cubicBezTo>
                    <a:pt x="831850" y="2534920"/>
                    <a:pt x="814070" y="2382520"/>
                    <a:pt x="904240" y="2270760"/>
                  </a:cubicBezTo>
                  <a:cubicBezTo>
                    <a:pt x="1036320" y="2108200"/>
                    <a:pt x="1217930" y="1998980"/>
                    <a:pt x="1412240" y="1930400"/>
                  </a:cubicBezTo>
                  <a:cubicBezTo>
                    <a:pt x="1593850" y="1865630"/>
                    <a:pt x="1793240" y="1864360"/>
                    <a:pt x="1913890" y="1690370"/>
                  </a:cubicBezTo>
                  <a:cubicBezTo>
                    <a:pt x="2080260" y="1451610"/>
                    <a:pt x="1935480" y="1064260"/>
                    <a:pt x="2020570" y="782320"/>
                  </a:cubicBezTo>
                  <a:cubicBezTo>
                    <a:pt x="2103120" y="508000"/>
                    <a:pt x="2298700" y="307340"/>
                    <a:pt x="2585720" y="255270"/>
                  </a:cubicBezTo>
                  <a:cubicBezTo>
                    <a:pt x="2807970" y="215900"/>
                    <a:pt x="3078480" y="420370"/>
                    <a:pt x="3272790" y="289560"/>
                  </a:cubicBezTo>
                  <a:cubicBezTo>
                    <a:pt x="3586480" y="78740"/>
                    <a:pt x="4184650" y="0"/>
                    <a:pt x="4422140" y="365760"/>
                  </a:cubicBezTo>
                  <a:cubicBezTo>
                    <a:pt x="4621530" y="671830"/>
                    <a:pt x="4415790" y="910590"/>
                    <a:pt x="4241800" y="1151890"/>
                  </a:cubicBezTo>
                  <a:cubicBezTo>
                    <a:pt x="4126230" y="1313180"/>
                    <a:pt x="3865880" y="1563370"/>
                    <a:pt x="4138930" y="1720850"/>
                  </a:cubicBezTo>
                  <a:cubicBezTo>
                    <a:pt x="4366260" y="1851660"/>
                    <a:pt x="4646930" y="1733550"/>
                    <a:pt x="4879340" y="1845310"/>
                  </a:cubicBezTo>
                  <a:cubicBezTo>
                    <a:pt x="5189220" y="1993900"/>
                    <a:pt x="5331460" y="2310130"/>
                    <a:pt x="5292090" y="2602230"/>
                  </a:cubicBezTo>
                  <a:close/>
                </a:path>
              </a:pathLst>
            </a:custGeom>
            <a:blipFill>
              <a:blip r:embed="rId2"/>
              <a:stretch>
                <a:fillRect l="-35459" t="2193" r="-37054" b="-2193"/>
              </a:stretch>
            </a:blipFill>
          </p:spPr>
        </p:sp>
      </p:grpSp>
      <p:sp>
        <p:nvSpPr>
          <p:cNvPr id="4" name="TextBox 4"/>
          <p:cNvSpPr txBox="1"/>
          <p:nvPr/>
        </p:nvSpPr>
        <p:spPr>
          <a:xfrm>
            <a:off x="1530437" y="2726365"/>
            <a:ext cx="7613563" cy="5105400"/>
          </a:xfrm>
          <a:prstGeom prst="rect">
            <a:avLst/>
          </a:prstGeom>
        </p:spPr>
        <p:txBody>
          <a:bodyPr lIns="0" tIns="0" rIns="0" bIns="0" rtlCol="0" anchor="t">
            <a:spAutoFit/>
          </a:bodyPr>
          <a:lstStyle/>
          <a:p>
            <a:pPr>
              <a:lnSpc>
                <a:spcPts val="9644"/>
              </a:lnSpc>
            </a:pPr>
            <a:r>
              <a:rPr lang="en-US" sz="8037">
                <a:solidFill>
                  <a:srgbClr val="050A30"/>
                </a:solidFill>
                <a:latin typeface="Agrandir Narrow Bold"/>
              </a:rPr>
              <a:t>FLIGHT</a:t>
            </a:r>
          </a:p>
          <a:p>
            <a:pPr>
              <a:lnSpc>
                <a:spcPts val="9644"/>
              </a:lnSpc>
            </a:pPr>
            <a:r>
              <a:rPr lang="en-US" sz="8037">
                <a:solidFill>
                  <a:srgbClr val="050A30"/>
                </a:solidFill>
                <a:latin typeface="Agrandir Narrow Bold"/>
              </a:rPr>
              <a:t>PRICE PREDICTION</a:t>
            </a:r>
          </a:p>
          <a:p>
            <a:pPr>
              <a:lnSpc>
                <a:spcPts val="9644"/>
              </a:lnSpc>
            </a:pPr>
            <a:endParaRPr lang="en-US" sz="8037">
              <a:solidFill>
                <a:srgbClr val="050A30"/>
              </a:solidFill>
              <a:latin typeface="Agrandir Narrow Bold"/>
            </a:endParaRPr>
          </a:p>
        </p:txBody>
      </p:sp>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945237" y="1482778"/>
            <a:ext cx="1561364" cy="854492"/>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48306" y="277505"/>
            <a:ext cx="3432328" cy="1029698"/>
          </a:xfrm>
          <a:prstGeom prst="rect">
            <a:avLst/>
          </a:prstGeom>
        </p:spPr>
      </p:pic>
      <p:pic>
        <p:nvPicPr>
          <p:cNvPr id="7" name="Picture 7"/>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5922914" y="2209164"/>
            <a:ext cx="850914" cy="850914"/>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232848" y="9479527"/>
            <a:ext cx="2231046" cy="1220991"/>
          </a:xfrm>
          <a:prstGeom prst="rect">
            <a:avLst/>
          </a:prstGeom>
        </p:spPr>
      </p:pic>
      <p:pic>
        <p:nvPicPr>
          <p:cNvPr id="9" name="Picture 9"/>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667858" y="8599996"/>
            <a:ext cx="1636336" cy="879530"/>
          </a:xfrm>
          <a:prstGeom prst="rect">
            <a:avLst/>
          </a:prstGeom>
        </p:spPr>
      </p:pic>
      <p:pic>
        <p:nvPicPr>
          <p:cNvPr id="10" name="Picture 10"/>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6924281" y="6894304"/>
            <a:ext cx="1079226" cy="1231482"/>
          </a:xfrm>
          <a:prstGeom prst="rect">
            <a:avLst/>
          </a:prstGeom>
        </p:spPr>
      </p:pic>
      <p:sp>
        <p:nvSpPr>
          <p:cNvPr id="11" name="TextBox 11"/>
          <p:cNvSpPr txBox="1"/>
          <p:nvPr/>
        </p:nvSpPr>
        <p:spPr>
          <a:xfrm>
            <a:off x="1530437" y="6461970"/>
            <a:ext cx="5303332" cy="693218"/>
          </a:xfrm>
          <a:prstGeom prst="rect">
            <a:avLst/>
          </a:prstGeom>
        </p:spPr>
        <p:txBody>
          <a:bodyPr lIns="0" tIns="0" rIns="0" bIns="0" rtlCol="0" anchor="t">
            <a:spAutoFit/>
          </a:bodyPr>
          <a:lstStyle/>
          <a:p>
            <a:pPr algn="ctr">
              <a:lnSpc>
                <a:spcPts val="4827"/>
              </a:lnSpc>
              <a:spcBef>
                <a:spcPct val="0"/>
              </a:spcBef>
            </a:pPr>
            <a:r>
              <a:rPr lang="en-US" sz="3448">
                <a:solidFill>
                  <a:srgbClr val="000000"/>
                </a:solidFill>
                <a:latin typeface="Agrandir Narrow"/>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090255" y="8831054"/>
            <a:ext cx="2590832" cy="1990180"/>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4517" y="1781918"/>
            <a:ext cx="1561364" cy="854492"/>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5346" y="609345"/>
            <a:ext cx="3432328" cy="1029698"/>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719742" y="4292586"/>
            <a:ext cx="850914" cy="850914"/>
          </a:xfrm>
          <a:prstGeom prst="rect">
            <a:avLst/>
          </a:prstGeom>
        </p:spPr>
      </p:pic>
      <p:sp>
        <p:nvSpPr>
          <p:cNvPr id="6" name="TextBox 6"/>
          <p:cNvSpPr txBox="1"/>
          <p:nvPr/>
        </p:nvSpPr>
        <p:spPr>
          <a:xfrm>
            <a:off x="3100384" y="2759064"/>
            <a:ext cx="12570574" cy="6067425"/>
          </a:xfrm>
          <a:prstGeom prst="rect">
            <a:avLst/>
          </a:prstGeom>
        </p:spPr>
        <p:txBody>
          <a:bodyPr lIns="0" tIns="0" rIns="0" bIns="0" rtlCol="0" anchor="t">
            <a:spAutoFit/>
          </a:bodyPr>
          <a:lstStyle/>
          <a:p>
            <a:pPr marL="607967" lvl="1" indent="-303983" algn="ctr">
              <a:lnSpc>
                <a:spcPts val="3379"/>
              </a:lnSpc>
              <a:buFont typeface="Arial"/>
              <a:buChar char="•"/>
            </a:pPr>
            <a:r>
              <a:rPr lang="en-US" sz="2815">
                <a:solidFill>
                  <a:srgbClr val="050A30"/>
                </a:solidFill>
                <a:latin typeface="Agrandir Narrow"/>
              </a:rPr>
              <a:t>Travelling through flights has become an integral part of today’s lifestyle ,as more and more people are opting for faster travelling options. </a:t>
            </a:r>
          </a:p>
          <a:p>
            <a:pPr algn="ctr">
              <a:lnSpc>
                <a:spcPts val="3379"/>
              </a:lnSpc>
            </a:pPr>
            <a:endParaRPr lang="en-US" sz="2815">
              <a:solidFill>
                <a:srgbClr val="050A30"/>
              </a:solidFill>
              <a:latin typeface="Agrandir Narrow"/>
            </a:endParaRPr>
          </a:p>
          <a:p>
            <a:pPr marL="607967" lvl="1" indent="-303983" algn="ctr">
              <a:lnSpc>
                <a:spcPts val="3379"/>
              </a:lnSpc>
              <a:buFont typeface="Arial"/>
              <a:buChar char="•"/>
            </a:pPr>
            <a:r>
              <a:rPr lang="en-US" sz="2815">
                <a:solidFill>
                  <a:srgbClr val="050A30"/>
                </a:solidFill>
                <a:latin typeface="Agrandir Narrow"/>
              </a:rPr>
              <a:t>The flight ticket prices increase or decrease every now and then depending on various factors like timing of the flights, destination, duration of flights. various occasions such as vacations or festive season.</a:t>
            </a:r>
          </a:p>
          <a:p>
            <a:pPr algn="ctr">
              <a:lnSpc>
                <a:spcPts val="3379"/>
              </a:lnSpc>
            </a:pPr>
            <a:r>
              <a:rPr lang="en-US" sz="2815">
                <a:solidFill>
                  <a:srgbClr val="050A30"/>
                </a:solidFill>
                <a:latin typeface="Agrandir Narrow"/>
              </a:rPr>
              <a:t> </a:t>
            </a:r>
          </a:p>
          <a:p>
            <a:pPr marL="607967" lvl="1" indent="-303983" algn="ctr">
              <a:lnSpc>
                <a:spcPts val="3379"/>
              </a:lnSpc>
              <a:buFont typeface="Arial"/>
              <a:buChar char="•"/>
            </a:pPr>
            <a:r>
              <a:rPr lang="en-US" sz="2815">
                <a:solidFill>
                  <a:srgbClr val="050A30"/>
                </a:solidFill>
                <a:latin typeface="Agrandir Narrow"/>
              </a:rPr>
              <a:t>Therefore, having some basic idea of the flight fares before planning the trip will surely help many people save money and time. In practice, many travellers tend to purchase flight tickets as early as possible to avoid possible price hikes. </a:t>
            </a:r>
          </a:p>
          <a:p>
            <a:pPr algn="ctr">
              <a:lnSpc>
                <a:spcPts val="3379"/>
              </a:lnSpc>
            </a:pPr>
            <a:endParaRPr lang="en-US" sz="2815">
              <a:solidFill>
                <a:srgbClr val="050A30"/>
              </a:solidFill>
              <a:latin typeface="Agrandir Narrow"/>
            </a:endParaRPr>
          </a:p>
          <a:p>
            <a:pPr marL="607967" lvl="1" indent="-303983" algn="ctr">
              <a:lnSpc>
                <a:spcPts val="3379"/>
              </a:lnSpc>
              <a:spcBef>
                <a:spcPct val="0"/>
              </a:spcBef>
              <a:buFont typeface="Arial"/>
              <a:buChar char="•"/>
            </a:pPr>
            <a:r>
              <a:rPr lang="en-US" sz="2815">
                <a:solidFill>
                  <a:srgbClr val="050A30"/>
                </a:solidFill>
                <a:latin typeface="Agrandir Narrow"/>
              </a:rPr>
              <a:t>However, this type of purchase behavior does not always lead to the most economical flight tickets</a:t>
            </a:r>
          </a:p>
        </p:txBody>
      </p:sp>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97936" y="8403808"/>
            <a:ext cx="1561364" cy="854492"/>
          </a:xfrm>
          <a:prstGeom prst="rect">
            <a:avLst/>
          </a:prstGeom>
        </p:spPr>
      </p:pic>
      <p:pic>
        <p:nvPicPr>
          <p:cNvPr id="8" name="Picture 8"/>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4232034" y="317264"/>
            <a:ext cx="3668112" cy="2319146"/>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750818" y="8749458"/>
            <a:ext cx="2443072" cy="1313151"/>
          </a:xfrm>
          <a:prstGeom prst="rect">
            <a:avLst/>
          </a:prstGeom>
        </p:spPr>
      </p:pic>
      <p:sp>
        <p:nvSpPr>
          <p:cNvPr id="10" name="TextBox 10"/>
          <p:cNvSpPr txBox="1"/>
          <p:nvPr/>
        </p:nvSpPr>
        <p:spPr>
          <a:xfrm>
            <a:off x="4674982" y="1183239"/>
            <a:ext cx="8787976" cy="1025925"/>
          </a:xfrm>
          <a:prstGeom prst="rect">
            <a:avLst/>
          </a:prstGeom>
        </p:spPr>
        <p:txBody>
          <a:bodyPr lIns="0" tIns="0" rIns="0" bIns="0" rtlCol="0" anchor="t">
            <a:spAutoFit/>
          </a:bodyPr>
          <a:lstStyle/>
          <a:p>
            <a:pPr algn="ctr">
              <a:lnSpc>
                <a:spcPts val="6837"/>
              </a:lnSpc>
              <a:spcBef>
                <a:spcPct val="0"/>
              </a:spcBef>
            </a:pPr>
            <a:r>
              <a:rPr lang="en-US" sz="5698">
                <a:solidFill>
                  <a:srgbClr val="050A30"/>
                </a:solidFill>
                <a:latin typeface="Agrandir Narrow Bold"/>
              </a:rPr>
              <a:t>Problem Statement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2" name="Group 2"/>
          <p:cNvGrpSpPr/>
          <p:nvPr/>
        </p:nvGrpSpPr>
        <p:grpSpPr>
          <a:xfrm>
            <a:off x="1364517" y="3186931"/>
            <a:ext cx="1288808" cy="1000580"/>
            <a:chOff x="0" y="0"/>
            <a:chExt cx="1718411" cy="1334106"/>
          </a:xfrm>
        </p:grpSpPr>
        <p:grpSp>
          <p:nvGrpSpPr>
            <p:cNvPr id="3" name="Group 3"/>
            <p:cNvGrpSpPr/>
            <p:nvPr/>
          </p:nvGrpSpPr>
          <p:grpSpPr>
            <a:xfrm>
              <a:off x="493959" y="109654"/>
              <a:ext cx="1224452" cy="1224452"/>
              <a:chOff x="0" y="0"/>
              <a:chExt cx="812800" cy="812800"/>
            </a:xfrm>
          </p:grpSpPr>
          <p:sp>
            <p:nvSpPr>
              <p:cNvPr id="4" name="Freeform 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362840" y="0"/>
              <a:ext cx="1224452" cy="1224452"/>
              <a:chOff x="0" y="0"/>
              <a:chExt cx="812800" cy="812800"/>
            </a:xfrm>
          </p:grpSpPr>
          <p:sp>
            <p:nvSpPr>
              <p:cNvPr id="7" name="Freeform 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0" y="105802"/>
              <a:ext cx="1376036" cy="978322"/>
            </a:xfrm>
            <a:prstGeom prst="rect">
              <a:avLst/>
            </a:prstGeom>
          </p:spPr>
          <p:txBody>
            <a:bodyPr lIns="0" tIns="0" rIns="0" bIns="0" rtlCol="0" anchor="t">
              <a:spAutoFit/>
            </a:bodyPr>
            <a:lstStyle/>
            <a:p>
              <a:pPr algn="r">
                <a:lnSpc>
                  <a:spcPts val="6151"/>
                </a:lnSpc>
                <a:spcBef>
                  <a:spcPct val="0"/>
                </a:spcBef>
              </a:pPr>
              <a:r>
                <a:rPr lang="en-US" sz="4393">
                  <a:solidFill>
                    <a:srgbClr val="F4F6FC"/>
                  </a:solidFill>
                  <a:latin typeface="ZEN角ゴシックNEW Medium Bold"/>
                </a:rPr>
                <a:t>01</a:t>
              </a:r>
            </a:p>
          </p:txBody>
        </p:sp>
      </p:grpSp>
      <p:grpSp>
        <p:nvGrpSpPr>
          <p:cNvPr id="10" name="Group 10"/>
          <p:cNvGrpSpPr/>
          <p:nvPr/>
        </p:nvGrpSpPr>
        <p:grpSpPr>
          <a:xfrm>
            <a:off x="9360452" y="6357262"/>
            <a:ext cx="1154791" cy="1000580"/>
            <a:chOff x="0" y="0"/>
            <a:chExt cx="1539721" cy="1334106"/>
          </a:xfrm>
        </p:grpSpPr>
        <p:grpSp>
          <p:nvGrpSpPr>
            <p:cNvPr id="11" name="Group 11"/>
            <p:cNvGrpSpPr/>
            <p:nvPr/>
          </p:nvGrpSpPr>
          <p:grpSpPr>
            <a:xfrm>
              <a:off x="315268" y="109654"/>
              <a:ext cx="1224452" cy="1224452"/>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84150" y="0"/>
              <a:ext cx="1224452" cy="1224452"/>
              <a:chOff x="0" y="0"/>
              <a:chExt cx="812800" cy="812800"/>
            </a:xfrm>
          </p:grpSpPr>
          <p:sp>
            <p:nvSpPr>
              <p:cNvPr id="15" name="Freeform 1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16" name="TextBox 1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0" y="23929"/>
              <a:ext cx="1164719" cy="978322"/>
            </a:xfrm>
            <a:prstGeom prst="rect">
              <a:avLst/>
            </a:prstGeom>
          </p:spPr>
          <p:txBody>
            <a:bodyPr lIns="0" tIns="0" rIns="0" bIns="0" rtlCol="0" anchor="t">
              <a:spAutoFit/>
            </a:bodyPr>
            <a:lstStyle/>
            <a:p>
              <a:pPr algn="r">
                <a:lnSpc>
                  <a:spcPts val="6151"/>
                </a:lnSpc>
                <a:spcBef>
                  <a:spcPct val="0"/>
                </a:spcBef>
              </a:pPr>
              <a:r>
                <a:rPr lang="en-US" sz="4393">
                  <a:solidFill>
                    <a:srgbClr val="F4F6FC"/>
                  </a:solidFill>
                  <a:latin typeface="ZEN角ゴシックNEW Medium Bold"/>
                </a:rPr>
                <a:t>02</a:t>
              </a:r>
            </a:p>
          </p:txBody>
        </p:sp>
      </p:grpSp>
      <p:sp>
        <p:nvSpPr>
          <p:cNvPr id="18" name="AutoShape 18"/>
          <p:cNvSpPr/>
          <p:nvPr/>
        </p:nvSpPr>
        <p:spPr>
          <a:xfrm rot="5400000">
            <a:off x="6393605" y="5937326"/>
            <a:ext cx="5538890" cy="0"/>
          </a:xfrm>
          <a:prstGeom prst="line">
            <a:avLst/>
          </a:prstGeom>
          <a:ln w="38100" cap="flat">
            <a:solidFill>
              <a:srgbClr val="5CB6F9"/>
            </a:solidFill>
            <a:prstDash val="solid"/>
            <a:headEnd type="none" w="sm" len="sm"/>
            <a:tailEnd type="none" w="sm" len="sm"/>
          </a:ln>
        </p:spPr>
      </p:sp>
      <p:pic>
        <p:nvPicPr>
          <p:cNvPr id="19" name="Picture 1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125020"/>
            <a:ext cx="1684907" cy="1710328"/>
          </a:xfrm>
          <a:prstGeom prst="rect">
            <a:avLst/>
          </a:prstGeom>
        </p:spPr>
      </p:pic>
      <p:pic>
        <p:nvPicPr>
          <p:cNvPr id="20" name="Picture 2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571926" y="8725820"/>
            <a:ext cx="2888785" cy="2219056"/>
          </a:xfrm>
          <a:prstGeom prst="rect">
            <a:avLst/>
          </a:prstGeom>
        </p:spPr>
      </p:pic>
      <p:pic>
        <p:nvPicPr>
          <p:cNvPr id="21" name="Picture 2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22" name="Picture 2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23" name="Picture 23"/>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5477680" y="371586"/>
            <a:ext cx="850914" cy="850914"/>
          </a:xfrm>
          <a:prstGeom prst="rect">
            <a:avLst/>
          </a:prstGeom>
        </p:spPr>
      </p:pic>
      <p:pic>
        <p:nvPicPr>
          <p:cNvPr id="24" name="Picture 24"/>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4265390" y="1107779"/>
            <a:ext cx="3501857" cy="1062529"/>
          </a:xfrm>
          <a:prstGeom prst="rect">
            <a:avLst/>
          </a:prstGeom>
        </p:spPr>
      </p:pic>
      <p:sp>
        <p:nvSpPr>
          <p:cNvPr id="25" name="TextBox 25"/>
          <p:cNvSpPr txBox="1"/>
          <p:nvPr/>
        </p:nvSpPr>
        <p:spPr>
          <a:xfrm>
            <a:off x="6734292" y="1358750"/>
            <a:ext cx="4819417" cy="1104900"/>
          </a:xfrm>
          <a:prstGeom prst="rect">
            <a:avLst/>
          </a:prstGeom>
        </p:spPr>
        <p:txBody>
          <a:bodyPr lIns="0" tIns="0" rIns="0" bIns="0" rtlCol="0" anchor="t">
            <a:spAutoFit/>
          </a:bodyPr>
          <a:lstStyle/>
          <a:p>
            <a:pPr marL="0" lvl="0" indent="0" algn="ctr">
              <a:lnSpc>
                <a:spcPts val="7382"/>
              </a:lnSpc>
              <a:spcBef>
                <a:spcPct val="0"/>
              </a:spcBef>
            </a:pPr>
            <a:r>
              <a:rPr lang="en-US" sz="6151">
                <a:solidFill>
                  <a:srgbClr val="050A30"/>
                </a:solidFill>
                <a:latin typeface="Agrandir Narrow Bold"/>
              </a:rPr>
              <a:t>OBJECTIVES</a:t>
            </a:r>
          </a:p>
        </p:txBody>
      </p:sp>
      <p:sp>
        <p:nvSpPr>
          <p:cNvPr id="26" name="TextBox 26"/>
          <p:cNvSpPr txBox="1"/>
          <p:nvPr/>
        </p:nvSpPr>
        <p:spPr>
          <a:xfrm>
            <a:off x="2907667" y="3224507"/>
            <a:ext cx="5907721" cy="1866900"/>
          </a:xfrm>
          <a:prstGeom prst="rect">
            <a:avLst/>
          </a:prstGeom>
        </p:spPr>
        <p:txBody>
          <a:bodyPr lIns="0" tIns="0" rIns="0" bIns="0" rtlCol="0" anchor="t">
            <a:spAutoFit/>
          </a:bodyPr>
          <a:lstStyle/>
          <a:p>
            <a:pPr marL="0" lvl="0" indent="0" algn="just">
              <a:lnSpc>
                <a:spcPts val="3550"/>
              </a:lnSpc>
              <a:spcBef>
                <a:spcPct val="0"/>
              </a:spcBef>
            </a:pPr>
            <a:r>
              <a:rPr lang="en-US" sz="2958">
                <a:solidFill>
                  <a:srgbClr val="12229D"/>
                </a:solidFill>
                <a:latin typeface="Agrandir Narrow"/>
              </a:rPr>
              <a:t>This project aims to develop an application which will predict the flight prices for various flights using machine learning model. </a:t>
            </a:r>
          </a:p>
        </p:txBody>
      </p:sp>
      <p:sp>
        <p:nvSpPr>
          <p:cNvPr id="27" name="TextBox 27"/>
          <p:cNvSpPr txBox="1"/>
          <p:nvPr/>
        </p:nvSpPr>
        <p:spPr>
          <a:xfrm>
            <a:off x="10693594" y="6544764"/>
            <a:ext cx="5771535" cy="1866900"/>
          </a:xfrm>
          <a:prstGeom prst="rect">
            <a:avLst/>
          </a:prstGeom>
        </p:spPr>
        <p:txBody>
          <a:bodyPr lIns="0" tIns="0" rIns="0" bIns="0" rtlCol="0" anchor="t">
            <a:spAutoFit/>
          </a:bodyPr>
          <a:lstStyle/>
          <a:p>
            <a:pPr marL="0" lvl="0" indent="0" algn="l">
              <a:lnSpc>
                <a:spcPts val="3552"/>
              </a:lnSpc>
              <a:spcBef>
                <a:spcPct val="0"/>
              </a:spcBef>
            </a:pPr>
            <a:r>
              <a:rPr lang="en-US" sz="2960">
                <a:solidFill>
                  <a:srgbClr val="12229D"/>
                </a:solidFill>
                <a:latin typeface="Agrandir Narrow"/>
              </a:rPr>
              <a:t>The user will get the predicted values and with its reference, the user can decide to book their tickets accordingly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sp>
        <p:nvSpPr>
          <p:cNvPr id="2" name="AutoShape 2"/>
          <p:cNvSpPr/>
          <p:nvPr/>
        </p:nvSpPr>
        <p:spPr>
          <a:xfrm rot="1090441">
            <a:off x="4808557" y="4730613"/>
            <a:ext cx="7302763" cy="0"/>
          </a:xfrm>
          <a:prstGeom prst="line">
            <a:avLst/>
          </a:prstGeom>
          <a:ln w="47625" cap="rnd">
            <a:solidFill>
              <a:srgbClr val="050A30"/>
            </a:solidFill>
            <a:prstDash val="solid"/>
            <a:headEnd type="none" w="sm" len="sm"/>
            <a:tailEnd type="none" w="sm" len="sm"/>
          </a:ln>
        </p:spPr>
      </p:sp>
      <p:sp>
        <p:nvSpPr>
          <p:cNvPr id="3" name="AutoShape 3"/>
          <p:cNvSpPr/>
          <p:nvPr/>
        </p:nvSpPr>
        <p:spPr>
          <a:xfrm rot="9828064">
            <a:off x="5323538" y="4816670"/>
            <a:ext cx="7805556" cy="0"/>
          </a:xfrm>
          <a:prstGeom prst="line">
            <a:avLst/>
          </a:prstGeom>
          <a:ln w="47625" cap="rnd">
            <a:solidFill>
              <a:srgbClr val="050A30"/>
            </a:solidFill>
            <a:prstDash val="solid"/>
            <a:headEnd type="none" w="sm" len="sm"/>
            <a:tailEnd type="none" w="sm" len="sm"/>
          </a:ln>
        </p:spPr>
      </p:sp>
      <p:sp>
        <p:nvSpPr>
          <p:cNvPr id="4" name="AutoShape 4"/>
          <p:cNvSpPr/>
          <p:nvPr/>
        </p:nvSpPr>
        <p:spPr>
          <a:xfrm rot="5400000">
            <a:off x="7887933" y="6743242"/>
            <a:ext cx="2512134" cy="0"/>
          </a:xfrm>
          <a:prstGeom prst="line">
            <a:avLst/>
          </a:prstGeom>
          <a:ln w="47625" cap="rnd">
            <a:solidFill>
              <a:srgbClr val="050A30"/>
            </a:solidFill>
            <a:prstDash val="solid"/>
            <a:headEnd type="none" w="sm" len="sm"/>
            <a:tailEnd type="none" w="sm" len="sm"/>
          </a:ln>
        </p:spPr>
      </p:sp>
      <p:grpSp>
        <p:nvGrpSpPr>
          <p:cNvPr id="5" name="Group 5"/>
          <p:cNvGrpSpPr/>
          <p:nvPr/>
        </p:nvGrpSpPr>
        <p:grpSpPr>
          <a:xfrm>
            <a:off x="8157007" y="3821075"/>
            <a:ext cx="1973986" cy="1973986"/>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CB6F9"/>
            </a:solidFill>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670958" y="8859886"/>
            <a:ext cx="2617042" cy="2010313"/>
          </a:xfrm>
          <a:prstGeom prst="rect">
            <a:avLst/>
          </a:prstGeom>
        </p:spPr>
      </p:pic>
      <p:pic>
        <p:nvPicPr>
          <p:cNvPr id="9" name="Picture 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4517" y="1781918"/>
            <a:ext cx="1561364" cy="854492"/>
          </a:xfrm>
          <a:prstGeom prst="rect">
            <a:avLst/>
          </a:prstGeom>
        </p:spPr>
      </p:pic>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5346" y="609345"/>
            <a:ext cx="3432328" cy="1029698"/>
          </a:xfrm>
          <a:prstGeom prst="rect">
            <a:avLst/>
          </a:prstGeom>
        </p:spPr>
      </p:pic>
      <p:pic>
        <p:nvPicPr>
          <p:cNvPr id="11" name="Picture 11"/>
          <p:cNvPicPr>
            <a:picLocks noChangeAspect="1"/>
          </p:cNvPicPr>
          <p:nvPr/>
        </p:nvPicPr>
        <p:blipFill>
          <a:blip r:embed="rId8">
            <a:alphaModFix amt="83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403376" y="4105149"/>
            <a:ext cx="1481248" cy="1405839"/>
          </a:xfrm>
          <a:prstGeom prst="rect">
            <a:avLst/>
          </a:prstGeom>
        </p:spPr>
      </p:pic>
      <p:pic>
        <p:nvPicPr>
          <p:cNvPr id="12" name="Picture 1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611017" y="626090"/>
            <a:ext cx="736923" cy="1012953"/>
          </a:xfrm>
          <a:prstGeom prst="rect">
            <a:avLst/>
          </a:prstGeom>
        </p:spPr>
      </p:pic>
      <p:sp>
        <p:nvSpPr>
          <p:cNvPr id="13" name="TextBox 13"/>
          <p:cNvSpPr txBox="1"/>
          <p:nvPr/>
        </p:nvSpPr>
        <p:spPr>
          <a:xfrm>
            <a:off x="5980198" y="1484477"/>
            <a:ext cx="6357767" cy="715111"/>
          </a:xfrm>
          <a:prstGeom prst="rect">
            <a:avLst/>
          </a:prstGeom>
        </p:spPr>
        <p:txBody>
          <a:bodyPr lIns="0" tIns="0" rIns="0" bIns="0" rtlCol="0" anchor="t">
            <a:spAutoFit/>
          </a:bodyPr>
          <a:lstStyle/>
          <a:p>
            <a:pPr algn="ctr">
              <a:lnSpc>
                <a:spcPts val="4736"/>
              </a:lnSpc>
              <a:spcBef>
                <a:spcPct val="0"/>
              </a:spcBef>
            </a:pPr>
            <a:r>
              <a:rPr lang="en-US" sz="3947">
                <a:solidFill>
                  <a:srgbClr val="050A30"/>
                </a:solidFill>
                <a:latin typeface="Agrandir Narrow Bold"/>
              </a:rPr>
              <a:t>Technology Stack</a:t>
            </a:r>
          </a:p>
        </p:txBody>
      </p:sp>
      <p:sp>
        <p:nvSpPr>
          <p:cNvPr id="14" name="TextBox 14"/>
          <p:cNvSpPr txBox="1"/>
          <p:nvPr/>
        </p:nvSpPr>
        <p:spPr>
          <a:xfrm>
            <a:off x="3423149" y="2882119"/>
            <a:ext cx="1567562" cy="1352550"/>
          </a:xfrm>
          <a:prstGeom prst="rect">
            <a:avLst/>
          </a:prstGeom>
        </p:spPr>
        <p:txBody>
          <a:bodyPr lIns="0" tIns="0" rIns="0" bIns="0" rtlCol="0" anchor="t">
            <a:spAutoFit/>
          </a:bodyPr>
          <a:lstStyle/>
          <a:p>
            <a:pPr algn="r">
              <a:lnSpc>
                <a:spcPts val="4889"/>
              </a:lnSpc>
            </a:pPr>
            <a:r>
              <a:rPr lang="en-US" sz="4074">
                <a:solidFill>
                  <a:srgbClr val="050A30"/>
                </a:solidFill>
                <a:latin typeface="Agrandir Narrow Bold"/>
              </a:rPr>
              <a:t>HTML</a:t>
            </a:r>
          </a:p>
          <a:p>
            <a:pPr marL="0" lvl="0" indent="0" algn="r">
              <a:lnSpc>
                <a:spcPts val="4889"/>
              </a:lnSpc>
              <a:spcBef>
                <a:spcPct val="0"/>
              </a:spcBef>
            </a:pPr>
            <a:endParaRPr lang="en-US" sz="4074">
              <a:solidFill>
                <a:srgbClr val="050A30"/>
              </a:solidFill>
              <a:latin typeface="Agrandir Narrow Bold"/>
            </a:endParaRPr>
          </a:p>
        </p:txBody>
      </p:sp>
      <p:sp>
        <p:nvSpPr>
          <p:cNvPr id="15" name="TextBox 15"/>
          <p:cNvSpPr txBox="1"/>
          <p:nvPr/>
        </p:nvSpPr>
        <p:spPr>
          <a:xfrm>
            <a:off x="750818" y="5448573"/>
            <a:ext cx="5229379" cy="1971675"/>
          </a:xfrm>
          <a:prstGeom prst="rect">
            <a:avLst/>
          </a:prstGeom>
        </p:spPr>
        <p:txBody>
          <a:bodyPr lIns="0" tIns="0" rIns="0" bIns="0" rtlCol="0" anchor="t">
            <a:spAutoFit/>
          </a:bodyPr>
          <a:lstStyle/>
          <a:p>
            <a:pPr algn="r">
              <a:lnSpc>
                <a:spcPts val="4889"/>
              </a:lnSpc>
            </a:pPr>
            <a:r>
              <a:rPr lang="en-US" sz="4074">
                <a:solidFill>
                  <a:srgbClr val="050A30"/>
                </a:solidFill>
                <a:latin typeface="Agrandir Narrow Bold"/>
              </a:rPr>
              <a:t>MACINE LEARNING ALGORITHMS</a:t>
            </a:r>
          </a:p>
          <a:p>
            <a:pPr marL="0" lvl="0" indent="0" algn="r">
              <a:lnSpc>
                <a:spcPts val="4889"/>
              </a:lnSpc>
              <a:spcBef>
                <a:spcPct val="0"/>
              </a:spcBef>
            </a:pPr>
            <a:endParaRPr lang="en-US" sz="4074">
              <a:solidFill>
                <a:srgbClr val="050A30"/>
              </a:solidFill>
              <a:latin typeface="Agrandir Narrow Bold"/>
            </a:endParaRPr>
          </a:p>
        </p:txBody>
      </p:sp>
      <p:sp>
        <p:nvSpPr>
          <p:cNvPr id="16" name="TextBox 16"/>
          <p:cNvSpPr txBox="1"/>
          <p:nvPr/>
        </p:nvSpPr>
        <p:spPr>
          <a:xfrm>
            <a:off x="12974149" y="3019823"/>
            <a:ext cx="3351704" cy="1349478"/>
          </a:xfrm>
          <a:prstGeom prst="rect">
            <a:avLst/>
          </a:prstGeom>
        </p:spPr>
        <p:txBody>
          <a:bodyPr lIns="0" tIns="0" rIns="0" bIns="0" rtlCol="0" anchor="t">
            <a:spAutoFit/>
          </a:bodyPr>
          <a:lstStyle/>
          <a:p>
            <a:pPr>
              <a:lnSpc>
                <a:spcPts val="4889"/>
              </a:lnSpc>
            </a:pPr>
            <a:r>
              <a:rPr lang="en-US" sz="4074">
                <a:solidFill>
                  <a:srgbClr val="050A30"/>
                </a:solidFill>
                <a:latin typeface="Agrandir Narrow Bold"/>
              </a:rPr>
              <a:t>JAVASCRIPT</a:t>
            </a:r>
          </a:p>
          <a:p>
            <a:pPr marL="0" lvl="0" indent="0" algn="l">
              <a:lnSpc>
                <a:spcPts val="4889"/>
              </a:lnSpc>
              <a:spcBef>
                <a:spcPct val="0"/>
              </a:spcBef>
            </a:pPr>
            <a:endParaRPr lang="en-US" sz="4074">
              <a:solidFill>
                <a:srgbClr val="050A30"/>
              </a:solidFill>
              <a:latin typeface="Agrandir Narrow Bold"/>
            </a:endParaRPr>
          </a:p>
        </p:txBody>
      </p:sp>
      <p:sp>
        <p:nvSpPr>
          <p:cNvPr id="17" name="TextBox 17"/>
          <p:cNvSpPr txBox="1"/>
          <p:nvPr/>
        </p:nvSpPr>
        <p:spPr>
          <a:xfrm>
            <a:off x="12040701" y="5492394"/>
            <a:ext cx="5218599" cy="1349478"/>
          </a:xfrm>
          <a:prstGeom prst="rect">
            <a:avLst/>
          </a:prstGeom>
        </p:spPr>
        <p:txBody>
          <a:bodyPr lIns="0" tIns="0" rIns="0" bIns="0" rtlCol="0" anchor="t">
            <a:spAutoFit/>
          </a:bodyPr>
          <a:lstStyle/>
          <a:p>
            <a:pPr>
              <a:lnSpc>
                <a:spcPts val="4889"/>
              </a:lnSpc>
            </a:pPr>
            <a:r>
              <a:rPr lang="en-US" sz="4074">
                <a:solidFill>
                  <a:srgbClr val="050A30"/>
                </a:solidFill>
                <a:latin typeface="Agrandir Narrow Bold"/>
              </a:rPr>
              <a:t>JUPYTER NOTEBOOK</a:t>
            </a:r>
          </a:p>
          <a:p>
            <a:pPr marL="0" lvl="0" indent="0" algn="l">
              <a:lnSpc>
                <a:spcPts val="4889"/>
              </a:lnSpc>
              <a:spcBef>
                <a:spcPct val="0"/>
              </a:spcBef>
            </a:pPr>
            <a:endParaRPr lang="en-US" sz="4074">
              <a:solidFill>
                <a:srgbClr val="050A30"/>
              </a:solidFill>
              <a:latin typeface="Agrandir Narrow Bold"/>
            </a:endParaRPr>
          </a:p>
        </p:txBody>
      </p:sp>
      <p:pic>
        <p:nvPicPr>
          <p:cNvPr id="18" name="Picture 18"/>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734675" y="9307419"/>
            <a:ext cx="855478" cy="855478"/>
          </a:xfrm>
          <a:prstGeom prst="rect">
            <a:avLst/>
          </a:prstGeom>
        </p:spPr>
      </p:pic>
      <p:sp>
        <p:nvSpPr>
          <p:cNvPr id="19" name="TextBox 19"/>
          <p:cNvSpPr txBox="1"/>
          <p:nvPr/>
        </p:nvSpPr>
        <p:spPr>
          <a:xfrm>
            <a:off x="6760181" y="7908822"/>
            <a:ext cx="4767638" cy="1349478"/>
          </a:xfrm>
          <a:prstGeom prst="rect">
            <a:avLst/>
          </a:prstGeom>
        </p:spPr>
        <p:txBody>
          <a:bodyPr lIns="0" tIns="0" rIns="0" bIns="0" rtlCol="0" anchor="t">
            <a:spAutoFit/>
          </a:bodyPr>
          <a:lstStyle/>
          <a:p>
            <a:pPr>
              <a:lnSpc>
                <a:spcPts val="4889"/>
              </a:lnSpc>
            </a:pPr>
            <a:r>
              <a:rPr lang="en-US" sz="4074">
                <a:solidFill>
                  <a:srgbClr val="050A30"/>
                </a:solidFill>
                <a:latin typeface="Agrandir Narrow Bold"/>
              </a:rPr>
              <a:t>Web Server: XAMP</a:t>
            </a:r>
          </a:p>
          <a:p>
            <a:pPr marL="0" lvl="0" indent="0" algn="l">
              <a:lnSpc>
                <a:spcPts val="4889"/>
              </a:lnSpc>
              <a:spcBef>
                <a:spcPct val="0"/>
              </a:spcBef>
            </a:pPr>
            <a:endParaRPr lang="en-US" sz="4074">
              <a:solidFill>
                <a:srgbClr val="050A30"/>
              </a:solidFill>
              <a:latin typeface="Agrandir Narrow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sp>
        <p:nvSpPr>
          <p:cNvPr id="2" name="TextBox 2"/>
          <p:cNvSpPr txBox="1"/>
          <p:nvPr/>
        </p:nvSpPr>
        <p:spPr>
          <a:xfrm>
            <a:off x="6398520" y="7826014"/>
            <a:ext cx="5971125" cy="2009775"/>
          </a:xfrm>
          <a:prstGeom prst="rect">
            <a:avLst/>
          </a:prstGeom>
        </p:spPr>
        <p:txBody>
          <a:bodyPr lIns="0" tIns="0" rIns="0" bIns="0" rtlCol="0" anchor="t">
            <a:spAutoFit/>
          </a:bodyPr>
          <a:lstStyle/>
          <a:p>
            <a:pPr marL="0" lvl="0" indent="0" algn="ctr">
              <a:lnSpc>
                <a:spcPts val="3801"/>
              </a:lnSpc>
              <a:spcBef>
                <a:spcPct val="0"/>
              </a:spcBef>
            </a:pPr>
            <a:r>
              <a:rPr lang="en-US" sz="3167">
                <a:solidFill>
                  <a:srgbClr val="050A30"/>
                </a:solidFill>
                <a:latin typeface="Agrandir Narrow"/>
              </a:rPr>
              <a:t>we have implemented many machine learning algorithm like Moving average, Extra Tree regressor and Random Forest.</a:t>
            </a:r>
          </a:p>
        </p:txBody>
      </p:sp>
      <p:sp>
        <p:nvSpPr>
          <p:cNvPr id="3" name="AutoShape 3"/>
          <p:cNvSpPr/>
          <p:nvPr/>
        </p:nvSpPr>
        <p:spPr>
          <a:xfrm rot="5400000">
            <a:off x="6949983" y="4547761"/>
            <a:ext cx="4724820" cy="0"/>
          </a:xfrm>
          <a:prstGeom prst="line">
            <a:avLst/>
          </a:prstGeom>
          <a:ln w="47625" cap="flat">
            <a:solidFill>
              <a:srgbClr val="050A30"/>
            </a:solidFill>
            <a:prstDash val="solid"/>
            <a:headEnd type="none" w="sm" len="sm"/>
            <a:tailEnd type="triangle" w="lg" len="med"/>
          </a:ln>
        </p:spPr>
      </p:sp>
      <p:sp>
        <p:nvSpPr>
          <p:cNvPr id="4" name="AutoShape 4"/>
          <p:cNvSpPr/>
          <p:nvPr/>
        </p:nvSpPr>
        <p:spPr>
          <a:xfrm>
            <a:off x="4661971" y="1706024"/>
            <a:ext cx="1346898" cy="0"/>
          </a:xfrm>
          <a:prstGeom prst="line">
            <a:avLst/>
          </a:prstGeom>
          <a:ln w="47625" cap="flat">
            <a:solidFill>
              <a:srgbClr val="050A30"/>
            </a:solidFill>
            <a:prstDash val="solid"/>
            <a:headEnd type="none" w="sm" len="sm"/>
            <a:tailEnd type="none" w="sm" len="sm"/>
          </a:ln>
        </p:spPr>
      </p:sp>
      <p:sp>
        <p:nvSpPr>
          <p:cNvPr id="5" name="AutoShape 5"/>
          <p:cNvSpPr/>
          <p:nvPr/>
        </p:nvSpPr>
        <p:spPr>
          <a:xfrm>
            <a:off x="12120093" y="1696924"/>
            <a:ext cx="1369195" cy="0"/>
          </a:xfrm>
          <a:prstGeom prst="line">
            <a:avLst/>
          </a:prstGeom>
          <a:ln w="47625" cap="flat">
            <a:solidFill>
              <a:srgbClr val="050A30"/>
            </a:solidFill>
            <a:prstDash val="solid"/>
            <a:headEnd type="none" w="sm" len="sm"/>
            <a:tailEnd type="none" w="sm" len="sm"/>
          </a:ln>
        </p:spPr>
      </p:sp>
      <p:sp>
        <p:nvSpPr>
          <p:cNvPr id="6" name="TextBox 6"/>
          <p:cNvSpPr txBox="1"/>
          <p:nvPr/>
        </p:nvSpPr>
        <p:spPr>
          <a:xfrm>
            <a:off x="5982215" y="1090166"/>
            <a:ext cx="6557900" cy="1153966"/>
          </a:xfrm>
          <a:prstGeom prst="rect">
            <a:avLst/>
          </a:prstGeom>
        </p:spPr>
        <p:txBody>
          <a:bodyPr lIns="0" tIns="0" rIns="0" bIns="0" rtlCol="0" anchor="t">
            <a:spAutoFit/>
          </a:bodyPr>
          <a:lstStyle/>
          <a:p>
            <a:pPr algn="ctr">
              <a:lnSpc>
                <a:spcPts val="7624"/>
              </a:lnSpc>
              <a:spcBef>
                <a:spcPct val="0"/>
              </a:spcBef>
            </a:pPr>
            <a:r>
              <a:rPr lang="en-US" sz="6354">
                <a:solidFill>
                  <a:srgbClr val="050A30"/>
                </a:solidFill>
                <a:latin typeface="Agrandir Narrow Bold"/>
              </a:rPr>
              <a:t>Proposed System</a:t>
            </a:r>
          </a:p>
        </p:txBody>
      </p:sp>
      <p:sp>
        <p:nvSpPr>
          <p:cNvPr id="7" name="TextBox 7"/>
          <p:cNvSpPr txBox="1"/>
          <p:nvPr/>
        </p:nvSpPr>
        <p:spPr>
          <a:xfrm>
            <a:off x="1703384" y="3726600"/>
            <a:ext cx="5999108" cy="2895600"/>
          </a:xfrm>
          <a:prstGeom prst="rect">
            <a:avLst/>
          </a:prstGeom>
        </p:spPr>
        <p:txBody>
          <a:bodyPr lIns="0" tIns="0" rIns="0" bIns="0" rtlCol="0" anchor="t">
            <a:spAutoFit/>
          </a:bodyPr>
          <a:lstStyle/>
          <a:p>
            <a:pPr algn="ctr">
              <a:lnSpc>
                <a:spcPts val="3700"/>
              </a:lnSpc>
            </a:pPr>
            <a:r>
              <a:rPr lang="en-US" sz="3083">
                <a:solidFill>
                  <a:srgbClr val="050A30"/>
                </a:solidFill>
                <a:latin typeface="Agrandir Narrow"/>
              </a:rPr>
              <a:t>Starting page content has been implemented, considering there is intuition with the help of JavaScript ,html and CSS . Frontend looks nice and warming for sighting</a:t>
            </a:r>
          </a:p>
          <a:p>
            <a:pPr marL="0" lvl="0" indent="0" algn="ctr">
              <a:lnSpc>
                <a:spcPts val="3700"/>
              </a:lnSpc>
              <a:spcBef>
                <a:spcPct val="0"/>
              </a:spcBef>
            </a:pPr>
            <a:endParaRPr lang="en-US" sz="3083">
              <a:solidFill>
                <a:srgbClr val="050A30"/>
              </a:solidFill>
              <a:latin typeface="Agrandir Narrow"/>
            </a:endParaRPr>
          </a:p>
        </p:txBody>
      </p:sp>
      <p:sp>
        <p:nvSpPr>
          <p:cNvPr id="8" name="TextBox 8"/>
          <p:cNvSpPr txBox="1"/>
          <p:nvPr/>
        </p:nvSpPr>
        <p:spPr>
          <a:xfrm>
            <a:off x="2048627" y="3058564"/>
            <a:ext cx="5308622" cy="762000"/>
          </a:xfrm>
          <a:prstGeom prst="rect">
            <a:avLst/>
          </a:prstGeom>
        </p:spPr>
        <p:txBody>
          <a:bodyPr lIns="0" tIns="0" rIns="0" bIns="0" rtlCol="0" anchor="t">
            <a:spAutoFit/>
          </a:bodyPr>
          <a:lstStyle/>
          <a:p>
            <a:pPr marL="0" lvl="0" indent="0" algn="ctr">
              <a:lnSpc>
                <a:spcPts val="5074"/>
              </a:lnSpc>
              <a:spcBef>
                <a:spcPct val="0"/>
              </a:spcBef>
            </a:pPr>
            <a:r>
              <a:rPr lang="en-US" sz="4228">
                <a:solidFill>
                  <a:srgbClr val="050A30"/>
                </a:solidFill>
                <a:latin typeface="Agrandir Narrow Bold"/>
              </a:rPr>
              <a:t>User Interface</a:t>
            </a:r>
          </a:p>
        </p:txBody>
      </p:sp>
      <p:sp>
        <p:nvSpPr>
          <p:cNvPr id="9" name="TextBox 9"/>
          <p:cNvSpPr txBox="1"/>
          <p:nvPr/>
        </p:nvSpPr>
        <p:spPr>
          <a:xfrm>
            <a:off x="10822309" y="4422630"/>
            <a:ext cx="6436991" cy="2895600"/>
          </a:xfrm>
          <a:prstGeom prst="rect">
            <a:avLst/>
          </a:prstGeom>
        </p:spPr>
        <p:txBody>
          <a:bodyPr lIns="0" tIns="0" rIns="0" bIns="0" rtlCol="0" anchor="t">
            <a:spAutoFit/>
          </a:bodyPr>
          <a:lstStyle/>
          <a:p>
            <a:pPr>
              <a:lnSpc>
                <a:spcPts val="3700"/>
              </a:lnSpc>
            </a:pPr>
            <a:r>
              <a:rPr lang="en-US" sz="3083">
                <a:solidFill>
                  <a:srgbClr val="050A30"/>
                </a:solidFill>
                <a:latin typeface="Agrandir Narrow"/>
              </a:rPr>
              <a:t>All the unnecessary data is removed like duplicates and null values. Various statistical techniques and logic builtin python are used to clean and prepare the data.</a:t>
            </a:r>
          </a:p>
          <a:p>
            <a:pPr marL="0" lvl="0" indent="0" algn="just">
              <a:lnSpc>
                <a:spcPts val="3700"/>
              </a:lnSpc>
              <a:spcBef>
                <a:spcPct val="0"/>
              </a:spcBef>
            </a:pPr>
            <a:endParaRPr lang="en-US" sz="3083">
              <a:solidFill>
                <a:srgbClr val="050A30"/>
              </a:solidFill>
              <a:latin typeface="Agrandir Narrow"/>
            </a:endParaRPr>
          </a:p>
        </p:txBody>
      </p:sp>
      <p:sp>
        <p:nvSpPr>
          <p:cNvPr id="10" name="TextBox 10"/>
          <p:cNvSpPr txBox="1"/>
          <p:nvPr/>
        </p:nvSpPr>
        <p:spPr>
          <a:xfrm>
            <a:off x="9880525" y="3058564"/>
            <a:ext cx="7378775" cy="2038350"/>
          </a:xfrm>
          <a:prstGeom prst="rect">
            <a:avLst/>
          </a:prstGeom>
        </p:spPr>
        <p:txBody>
          <a:bodyPr lIns="0" tIns="0" rIns="0" bIns="0" rtlCol="0" anchor="t">
            <a:spAutoFit/>
          </a:bodyPr>
          <a:lstStyle/>
          <a:p>
            <a:pPr algn="ctr">
              <a:lnSpc>
                <a:spcPts val="5074"/>
              </a:lnSpc>
            </a:pPr>
            <a:r>
              <a:rPr lang="en-US" sz="4228">
                <a:solidFill>
                  <a:srgbClr val="050A30"/>
                </a:solidFill>
                <a:latin typeface="Agrandir Narrow Bold"/>
              </a:rPr>
              <a:t>Data Cleaning &amp; Pre-Processing</a:t>
            </a:r>
          </a:p>
          <a:p>
            <a:pPr marL="0" lvl="0" indent="0" algn="ctr">
              <a:lnSpc>
                <a:spcPts val="5074"/>
              </a:lnSpc>
              <a:spcBef>
                <a:spcPct val="0"/>
              </a:spcBef>
            </a:pPr>
            <a:endParaRPr lang="en-US" sz="4228">
              <a:solidFill>
                <a:srgbClr val="050A30"/>
              </a:solidFill>
              <a:latin typeface="Agrandir Narrow Bold"/>
            </a:endParaRPr>
          </a:p>
        </p:txBody>
      </p:sp>
      <p:sp>
        <p:nvSpPr>
          <p:cNvPr id="11" name="TextBox 11"/>
          <p:cNvSpPr txBox="1"/>
          <p:nvPr/>
        </p:nvSpPr>
        <p:spPr>
          <a:xfrm>
            <a:off x="6293283" y="6948113"/>
            <a:ext cx="6076362" cy="1400175"/>
          </a:xfrm>
          <a:prstGeom prst="rect">
            <a:avLst/>
          </a:prstGeom>
        </p:spPr>
        <p:txBody>
          <a:bodyPr lIns="0" tIns="0" rIns="0" bIns="0" rtlCol="0" anchor="t">
            <a:spAutoFit/>
          </a:bodyPr>
          <a:lstStyle/>
          <a:p>
            <a:pPr algn="ctr">
              <a:lnSpc>
                <a:spcPts val="5074"/>
              </a:lnSpc>
            </a:pPr>
            <a:r>
              <a:rPr lang="en-US" sz="4228">
                <a:solidFill>
                  <a:srgbClr val="050A30"/>
                </a:solidFill>
                <a:latin typeface="Agrandir Narrow Bold"/>
              </a:rPr>
              <a:t>Algorithms Implemented</a:t>
            </a:r>
          </a:p>
          <a:p>
            <a:pPr marL="0" lvl="0" indent="0" algn="ctr">
              <a:lnSpc>
                <a:spcPts val="5074"/>
              </a:lnSpc>
              <a:spcBef>
                <a:spcPct val="0"/>
              </a:spcBef>
            </a:pPr>
            <a:endParaRPr lang="en-US" sz="4228">
              <a:solidFill>
                <a:srgbClr val="050A30"/>
              </a:solidFill>
              <a:latin typeface="Agrandir Narrow Bold"/>
            </a:endParaRPr>
          </a:p>
        </p:txBody>
      </p:sp>
      <p:sp>
        <p:nvSpPr>
          <p:cNvPr id="12" name="AutoShape 12"/>
          <p:cNvSpPr/>
          <p:nvPr/>
        </p:nvSpPr>
        <p:spPr>
          <a:xfrm rot="5400000">
            <a:off x="4010398" y="2309972"/>
            <a:ext cx="1255520" cy="0"/>
          </a:xfrm>
          <a:prstGeom prst="line">
            <a:avLst/>
          </a:prstGeom>
          <a:ln w="47625" cap="flat">
            <a:solidFill>
              <a:srgbClr val="050A30"/>
            </a:solidFill>
            <a:prstDash val="solid"/>
            <a:headEnd type="none" w="sm" len="sm"/>
            <a:tailEnd type="triangle" w="lg" len="med"/>
          </a:ln>
        </p:spPr>
      </p:sp>
      <p:sp>
        <p:nvSpPr>
          <p:cNvPr id="13" name="AutoShape 13"/>
          <p:cNvSpPr/>
          <p:nvPr/>
        </p:nvSpPr>
        <p:spPr>
          <a:xfrm rot="5400000">
            <a:off x="12904391" y="2281821"/>
            <a:ext cx="1217420" cy="0"/>
          </a:xfrm>
          <a:prstGeom prst="line">
            <a:avLst/>
          </a:prstGeom>
          <a:ln w="47625" cap="flat">
            <a:solidFill>
              <a:srgbClr val="050A30"/>
            </a:solidFill>
            <a:prstDash val="solid"/>
            <a:headEnd type="none" w="sm" len="sm"/>
            <a:tailEnd type="triangle" w="lg" len="med"/>
          </a:ln>
        </p:spPr>
      </p:sp>
      <p:pic>
        <p:nvPicPr>
          <p:cNvPr id="14" name="Picture 1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657830" y="8454710"/>
            <a:ext cx="2888785" cy="2219056"/>
          </a:xfrm>
          <a:prstGeom prst="rect">
            <a:avLst/>
          </a:prstGeom>
        </p:spPr>
      </p:pic>
      <p:pic>
        <p:nvPicPr>
          <p:cNvPr id="15" name="Picture 1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4517" y="1781918"/>
            <a:ext cx="1561364" cy="854492"/>
          </a:xfrm>
          <a:prstGeom prst="rect">
            <a:avLst/>
          </a:prstGeom>
        </p:spPr>
      </p:pic>
      <p:pic>
        <p:nvPicPr>
          <p:cNvPr id="16" name="Picture 1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5346" y="609345"/>
            <a:ext cx="3432328" cy="1029698"/>
          </a:xfrm>
          <a:prstGeom prst="rect">
            <a:avLst/>
          </a:prstGeom>
        </p:spPr>
      </p:pic>
      <p:pic>
        <p:nvPicPr>
          <p:cNvPr id="17" name="Picture 1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910748" y="177786"/>
            <a:ext cx="850914" cy="850914"/>
          </a:xfrm>
          <a:prstGeom prst="rect">
            <a:avLst/>
          </a:prstGeom>
        </p:spPr>
      </p:pic>
      <p:pic>
        <p:nvPicPr>
          <p:cNvPr id="18" name="Picture 18"/>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4232034" y="317264"/>
            <a:ext cx="3668112" cy="2319146"/>
          </a:xfrm>
          <a:prstGeom prst="rect">
            <a:avLst/>
          </a:prstGeom>
        </p:spPr>
      </p:pic>
      <p:pic>
        <p:nvPicPr>
          <p:cNvPr id="19" name="Picture 1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750818" y="8803425"/>
            <a:ext cx="2443072" cy="131315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07247" y="8725820"/>
            <a:ext cx="2888785" cy="2219056"/>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4517" y="1781918"/>
            <a:ext cx="1561364" cy="854492"/>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5346" y="609345"/>
            <a:ext cx="3432328" cy="1029698"/>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903765" y="8552939"/>
            <a:ext cx="1561364" cy="854492"/>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821329" y="436828"/>
            <a:ext cx="1442944" cy="1374732"/>
          </a:xfrm>
          <a:prstGeom prst="rect">
            <a:avLst/>
          </a:prstGeom>
        </p:spPr>
      </p:pic>
      <p:pic>
        <p:nvPicPr>
          <p:cNvPr id="7" name="Picture 7"/>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750818" y="8806061"/>
            <a:ext cx="904478" cy="904478"/>
          </a:xfrm>
          <a:prstGeom prst="rect">
            <a:avLst/>
          </a:prstGeom>
        </p:spPr>
      </p:pic>
      <p:pic>
        <p:nvPicPr>
          <p:cNvPr id="8" name="Picture 8"/>
          <p:cNvPicPr>
            <a:picLocks noChangeAspect="1"/>
          </p:cNvPicPr>
          <p:nvPr/>
        </p:nvPicPr>
        <p:blipFill>
          <a:blip r:embed="rId12"/>
          <a:srcRect/>
          <a:stretch>
            <a:fillRect/>
          </a:stretch>
        </p:blipFill>
        <p:spPr>
          <a:xfrm>
            <a:off x="3103524" y="2376502"/>
            <a:ext cx="12871694" cy="6176437"/>
          </a:xfrm>
          <a:prstGeom prst="rect">
            <a:avLst/>
          </a:prstGeom>
        </p:spPr>
      </p:pic>
      <p:sp>
        <p:nvSpPr>
          <p:cNvPr id="9" name="TextBox 9"/>
          <p:cNvSpPr txBox="1"/>
          <p:nvPr/>
        </p:nvSpPr>
        <p:spPr>
          <a:xfrm>
            <a:off x="5162246" y="264440"/>
            <a:ext cx="7963508" cy="1039684"/>
          </a:xfrm>
          <a:prstGeom prst="rect">
            <a:avLst/>
          </a:prstGeom>
        </p:spPr>
        <p:txBody>
          <a:bodyPr lIns="0" tIns="0" rIns="0" bIns="0" rtlCol="0" anchor="t">
            <a:spAutoFit/>
          </a:bodyPr>
          <a:lstStyle/>
          <a:p>
            <a:pPr algn="ctr">
              <a:lnSpc>
                <a:spcPts val="6946"/>
              </a:lnSpc>
              <a:spcBef>
                <a:spcPct val="0"/>
              </a:spcBef>
            </a:pPr>
            <a:r>
              <a:rPr lang="en-US" sz="5788">
                <a:solidFill>
                  <a:srgbClr val="050A30"/>
                </a:solidFill>
                <a:latin typeface="Agrandir Narrow Bold"/>
              </a:rPr>
              <a:t>Screenshots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07247" y="8725820"/>
            <a:ext cx="2888785" cy="2219056"/>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4517" y="1781918"/>
            <a:ext cx="1561364" cy="854492"/>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5346" y="609345"/>
            <a:ext cx="3432328" cy="1029698"/>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903765" y="8552939"/>
            <a:ext cx="1561364" cy="854492"/>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821329" y="436828"/>
            <a:ext cx="1442944" cy="1374732"/>
          </a:xfrm>
          <a:prstGeom prst="rect">
            <a:avLst/>
          </a:prstGeom>
        </p:spPr>
      </p:pic>
      <p:pic>
        <p:nvPicPr>
          <p:cNvPr id="7" name="Picture 7"/>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750818" y="8806061"/>
            <a:ext cx="904478" cy="904478"/>
          </a:xfrm>
          <a:prstGeom prst="rect">
            <a:avLst/>
          </a:prstGeom>
        </p:spPr>
      </p:pic>
      <p:pic>
        <p:nvPicPr>
          <p:cNvPr id="8" name="Picture 8"/>
          <p:cNvPicPr>
            <a:picLocks noChangeAspect="1"/>
          </p:cNvPicPr>
          <p:nvPr/>
        </p:nvPicPr>
        <p:blipFill>
          <a:blip r:embed="rId12"/>
          <a:srcRect/>
          <a:stretch>
            <a:fillRect/>
          </a:stretch>
        </p:blipFill>
        <p:spPr>
          <a:xfrm>
            <a:off x="3150390" y="1887854"/>
            <a:ext cx="12270350" cy="6665084"/>
          </a:xfrm>
          <a:prstGeom prst="rect">
            <a:avLst/>
          </a:prstGeom>
        </p:spPr>
      </p:pic>
      <p:sp>
        <p:nvSpPr>
          <p:cNvPr id="9" name="TextBox 9"/>
          <p:cNvSpPr txBox="1"/>
          <p:nvPr/>
        </p:nvSpPr>
        <p:spPr>
          <a:xfrm>
            <a:off x="5162246" y="264440"/>
            <a:ext cx="7963508" cy="1039684"/>
          </a:xfrm>
          <a:prstGeom prst="rect">
            <a:avLst/>
          </a:prstGeom>
        </p:spPr>
        <p:txBody>
          <a:bodyPr lIns="0" tIns="0" rIns="0" bIns="0" rtlCol="0" anchor="t">
            <a:spAutoFit/>
          </a:bodyPr>
          <a:lstStyle/>
          <a:p>
            <a:pPr algn="ctr">
              <a:lnSpc>
                <a:spcPts val="6946"/>
              </a:lnSpc>
              <a:spcBef>
                <a:spcPct val="0"/>
              </a:spcBef>
            </a:pPr>
            <a:r>
              <a:rPr lang="en-US" sz="5788">
                <a:solidFill>
                  <a:srgbClr val="050A30"/>
                </a:solidFill>
                <a:latin typeface="Agrandir Narrow Bold"/>
              </a:rPr>
              <a:t>Screenshots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399215" y="8806061"/>
            <a:ext cx="2888785" cy="2219056"/>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4517" y="1384314"/>
            <a:ext cx="1561364" cy="854492"/>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5657" y="350396"/>
            <a:ext cx="3432328" cy="1029698"/>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282244" y="9126675"/>
            <a:ext cx="1561364" cy="854492"/>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821329" y="436828"/>
            <a:ext cx="1442944" cy="1374732"/>
          </a:xfrm>
          <a:prstGeom prst="rect">
            <a:avLst/>
          </a:prstGeom>
        </p:spPr>
      </p:pic>
      <p:pic>
        <p:nvPicPr>
          <p:cNvPr id="7" name="Picture 7"/>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750818" y="8806061"/>
            <a:ext cx="904478" cy="904478"/>
          </a:xfrm>
          <a:prstGeom prst="rect">
            <a:avLst/>
          </a:prstGeom>
        </p:spPr>
      </p:pic>
      <p:pic>
        <p:nvPicPr>
          <p:cNvPr id="8" name="Picture 8"/>
          <p:cNvPicPr>
            <a:picLocks noChangeAspect="1"/>
          </p:cNvPicPr>
          <p:nvPr/>
        </p:nvPicPr>
        <p:blipFill>
          <a:blip r:embed="rId12"/>
          <a:srcRect l="180" r="180"/>
          <a:stretch>
            <a:fillRect/>
          </a:stretch>
        </p:blipFill>
        <p:spPr>
          <a:xfrm>
            <a:off x="2541857" y="2500608"/>
            <a:ext cx="13204287" cy="6626067"/>
          </a:xfrm>
          <a:prstGeom prst="rect">
            <a:avLst/>
          </a:prstGeom>
        </p:spPr>
      </p:pic>
      <p:sp>
        <p:nvSpPr>
          <p:cNvPr id="9" name="TextBox 9"/>
          <p:cNvSpPr txBox="1"/>
          <p:nvPr/>
        </p:nvSpPr>
        <p:spPr>
          <a:xfrm>
            <a:off x="5162246" y="264440"/>
            <a:ext cx="7963508" cy="1039684"/>
          </a:xfrm>
          <a:prstGeom prst="rect">
            <a:avLst/>
          </a:prstGeom>
        </p:spPr>
        <p:txBody>
          <a:bodyPr lIns="0" tIns="0" rIns="0" bIns="0" rtlCol="0" anchor="t">
            <a:spAutoFit/>
          </a:bodyPr>
          <a:lstStyle/>
          <a:p>
            <a:pPr algn="ctr">
              <a:lnSpc>
                <a:spcPts val="6946"/>
              </a:lnSpc>
              <a:spcBef>
                <a:spcPct val="0"/>
              </a:spcBef>
            </a:pPr>
            <a:r>
              <a:rPr lang="en-US" sz="5788">
                <a:solidFill>
                  <a:srgbClr val="050A30"/>
                </a:solidFill>
                <a:latin typeface="Agrandir Narrow Bold"/>
              </a:rPr>
              <a:t>Screenshots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sp>
        <p:nvSpPr>
          <p:cNvPr id="2" name="TextBox 2"/>
          <p:cNvSpPr txBox="1"/>
          <p:nvPr/>
        </p:nvSpPr>
        <p:spPr>
          <a:xfrm>
            <a:off x="5379717" y="4042855"/>
            <a:ext cx="7528566" cy="1905781"/>
          </a:xfrm>
          <a:prstGeom prst="rect">
            <a:avLst/>
          </a:prstGeom>
        </p:spPr>
        <p:txBody>
          <a:bodyPr lIns="0" tIns="0" rIns="0" bIns="0" rtlCol="0" anchor="t">
            <a:spAutoFit/>
          </a:bodyPr>
          <a:lstStyle/>
          <a:p>
            <a:pPr algn="ctr">
              <a:lnSpc>
                <a:spcPts val="12698"/>
              </a:lnSpc>
              <a:spcBef>
                <a:spcPct val="0"/>
              </a:spcBef>
            </a:pPr>
            <a:r>
              <a:rPr lang="en-US" sz="10581">
                <a:solidFill>
                  <a:srgbClr val="050A30"/>
                </a:solidFill>
                <a:latin typeface="Agrandir Narrow Bold"/>
              </a:rPr>
              <a:t>Thank You</a:t>
            </a:r>
          </a:p>
        </p:txBody>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70958" y="8944492"/>
            <a:ext cx="2617042" cy="2010313"/>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5346" y="609345"/>
            <a:ext cx="3432328" cy="1029698"/>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296564" y="1028700"/>
            <a:ext cx="962736" cy="1010505"/>
          </a:xfrm>
          <a:prstGeom prst="rect">
            <a:avLst/>
          </a:prstGeom>
        </p:spPr>
      </p:pic>
      <p:pic>
        <p:nvPicPr>
          <p:cNvPr id="7" name="Picture 7"/>
          <p:cNvPicPr>
            <a:picLocks noChangeAspect="1"/>
          </p:cNvPicPr>
          <p:nvPr/>
        </p:nvPicPr>
        <p:blipFill>
          <a:blip r:embed="rId10">
            <a:alphaModFix amt="5000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2466983" y="-5604565"/>
            <a:ext cx="6501663" cy="6728759"/>
          </a:xfrm>
          <a:prstGeom prst="rect">
            <a:avLst/>
          </a:prstGeom>
        </p:spPr>
      </p:pic>
      <p:pic>
        <p:nvPicPr>
          <p:cNvPr id="8" name="Picture 8"/>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8718543" y="2477379"/>
            <a:ext cx="850914" cy="850914"/>
          </a:xfrm>
          <a:prstGeom prst="rect">
            <a:avLst/>
          </a:prstGeom>
        </p:spPr>
      </p:pic>
      <p:pic>
        <p:nvPicPr>
          <p:cNvPr id="9" name="Picture 9"/>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364517" y="1877168"/>
            <a:ext cx="1561364" cy="854492"/>
          </a:xfrm>
          <a:prstGeom prst="rect">
            <a:avLst/>
          </a:prstGeom>
        </p:spPr>
      </p:pic>
      <p:pic>
        <p:nvPicPr>
          <p:cNvPr id="10" name="Picture 10"/>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5216568" y="7821055"/>
            <a:ext cx="1561364" cy="854492"/>
          </a:xfrm>
          <a:prstGeom prst="rect">
            <a:avLst/>
          </a:prstGeom>
        </p:spPr>
      </p:pic>
      <p:pic>
        <p:nvPicPr>
          <p:cNvPr id="11" name="Picture 11"/>
          <p:cNvPicPr>
            <a:picLocks noChangeAspect="1"/>
          </p:cNvPicPr>
          <p:nvPr/>
        </p:nvPicPr>
        <p:blipFill>
          <a:blip r:embed="rId10">
            <a:alphaModFix amt="5000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8100000">
            <a:off x="8368072" y="8891820"/>
            <a:ext cx="6501663" cy="672875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275</Words>
  <Application>Microsoft Office PowerPoint</Application>
  <PresentationFormat>Custom</PresentationFormat>
  <Paragraphs>33</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ZEN角ゴシックNEW Medium Bold</vt:lpstr>
      <vt:lpstr>Arial</vt:lpstr>
      <vt:lpstr>Agrandir Narrow</vt:lpstr>
      <vt:lpstr>Calibri</vt:lpstr>
      <vt:lpstr>Agrandir Narrow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Modern Minimalist Artificial Intelligence Technology Presentation</dc:title>
  <cp:lastModifiedBy>Pranav chopdekar</cp:lastModifiedBy>
  <cp:revision>2</cp:revision>
  <dcterms:created xsi:type="dcterms:W3CDTF">2006-08-16T00:00:00Z</dcterms:created>
  <dcterms:modified xsi:type="dcterms:W3CDTF">2023-04-10T17:04:19Z</dcterms:modified>
  <dc:identifier>DAFO80D3DwU</dc:identifier>
</cp:coreProperties>
</file>